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63" r:id="rId2"/>
    <p:sldId id="257" r:id="rId3"/>
    <p:sldId id="285" r:id="rId4"/>
    <p:sldId id="290" r:id="rId5"/>
    <p:sldId id="293" r:id="rId6"/>
    <p:sldId id="289" r:id="rId7"/>
    <p:sldId id="291" r:id="rId8"/>
    <p:sldId id="274" r:id="rId9"/>
    <p:sldId id="294" r:id="rId10"/>
    <p:sldId id="275" r:id="rId11"/>
    <p:sldId id="288" r:id="rId12"/>
    <p:sldId id="266" r:id="rId13"/>
    <p:sldId id="267" r:id="rId14"/>
    <p:sldId id="258" r:id="rId15"/>
    <p:sldId id="268" r:id="rId16"/>
    <p:sldId id="269" r:id="rId17"/>
    <p:sldId id="272" r:id="rId18"/>
    <p:sldId id="277" r:id="rId19"/>
    <p:sldId id="273" r:id="rId20"/>
    <p:sldId id="276" r:id="rId21"/>
    <p:sldId id="270" r:id="rId22"/>
    <p:sldId id="279" r:id="rId23"/>
    <p:sldId id="278" r:id="rId24"/>
    <p:sldId id="280" r:id="rId25"/>
    <p:sldId id="287" r:id="rId26"/>
    <p:sldId id="260" r:id="rId27"/>
    <p:sldId id="286" r:id="rId28"/>
    <p:sldId id="282" r:id="rId29"/>
    <p:sldId id="259" r:id="rId30"/>
    <p:sldId id="283" r:id="rId31"/>
    <p:sldId id="281" r:id="rId32"/>
    <p:sldId id="284" r:id="rId33"/>
    <p:sldId id="264" r:id="rId34"/>
    <p:sldId id="265" r:id="rId35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19E41FF-03C5-4412-BE2A-C21BC9CFACC1}">
          <p14:sldIdLst>
            <p14:sldId id="263"/>
          </p14:sldIdLst>
        </p14:section>
        <p14:section name="Introduction" id="{37D57E55-99FB-42FD-B5C3-7856B54B0CD0}">
          <p14:sldIdLst>
            <p14:sldId id="257"/>
            <p14:sldId id="285"/>
            <p14:sldId id="290"/>
            <p14:sldId id="293"/>
            <p14:sldId id="289"/>
            <p14:sldId id="291"/>
            <p14:sldId id="274"/>
            <p14:sldId id="294"/>
            <p14:sldId id="275"/>
          </p14:sldIdLst>
        </p14:section>
        <p14:section name="Literature Overview" id="{6F9D7CAA-E8A7-4920-8A1B-7A54CC33C325}">
          <p14:sldIdLst>
            <p14:sldId id="288"/>
            <p14:sldId id="266"/>
            <p14:sldId id="267"/>
            <p14:sldId id="258"/>
            <p14:sldId id="268"/>
            <p14:sldId id="269"/>
            <p14:sldId id="272"/>
            <p14:sldId id="277"/>
            <p14:sldId id="273"/>
            <p14:sldId id="276"/>
            <p14:sldId id="270"/>
            <p14:sldId id="279"/>
            <p14:sldId id="278"/>
            <p14:sldId id="280"/>
          </p14:sldIdLst>
        </p14:section>
        <p14:section name="Methodology" id="{4946D8B1-35FA-45A1-A969-A0E4913B7595}">
          <p14:sldIdLst>
            <p14:sldId id="287"/>
            <p14:sldId id="260"/>
          </p14:sldIdLst>
        </p14:section>
        <p14:section name="Results" id="{7E4CD1D5-34A5-4B27-B689-DE1347AD2860}">
          <p14:sldIdLst>
            <p14:sldId id="286"/>
            <p14:sldId id="282"/>
            <p14:sldId id="259"/>
            <p14:sldId id="283"/>
            <p14:sldId id="281"/>
            <p14:sldId id="284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CCCC"/>
    <a:srgbClr val="424242"/>
    <a:srgbClr val="006778"/>
    <a:srgbClr val="AAC9B6"/>
    <a:srgbClr val="822433"/>
    <a:srgbClr val="830022"/>
    <a:srgbClr val="790022"/>
    <a:srgbClr val="78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48" autoAdjust="0"/>
    <p:restoredTop sz="91479" autoAdjust="0"/>
  </p:normalViewPr>
  <p:slideViewPr>
    <p:cSldViewPr>
      <p:cViewPr varScale="1">
        <p:scale>
          <a:sx n="61" d="100"/>
          <a:sy n="61" d="100"/>
        </p:scale>
        <p:origin x="53" y="533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CCE204F-0B0E-8253-9042-2CA718CCA6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5ED8D7C-E2AE-80AE-A7E3-1CF7FB5F36F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1FCFFA3-A44D-D7E0-8DC6-4BA1029079E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3943D86-496E-2B8D-F197-222544D4DD5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D90BE10-2949-40E5-93A7-96CF286474E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52F0C7F-F4A5-ED53-868C-C615567C78A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6C540E8-356C-9055-A313-272A58ABAF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454D2C3-2510-4D03-B472-68910886543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D535CA8-35B4-F3DF-86D5-567BF5663CB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39DB7E42-BDD8-473C-8C72-3E57C9D509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F17E667-9585-BE4B-DEA1-F7A99707AC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E46A100-CE4F-444A-B2FF-C030896C0F9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89F273A5-D4B2-CBFA-3240-FB6AB2BFA1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F795FB-3D01-4CBF-98CA-EE22732EF04E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274C35E-5258-C764-693C-C053F00364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A38F14AC-BE81-CE28-208D-BD71AC9BD8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64975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36757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15456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28782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50636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54675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33291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0194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15338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37160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7923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79426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26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28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8444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29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53539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97425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90745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30042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980481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48617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19275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</p:txBody>
      </p:sp>
    </p:spTree>
    <p:extLst>
      <p:ext uri="{BB962C8B-B14F-4D97-AF65-F5344CB8AC3E}">
        <p14:creationId xmlns:p14="http://schemas.microsoft.com/office/powerpoint/2010/main" val="3898911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</p:txBody>
      </p:sp>
    </p:spTree>
    <p:extLst>
      <p:ext uri="{BB962C8B-B14F-4D97-AF65-F5344CB8AC3E}">
        <p14:creationId xmlns:p14="http://schemas.microsoft.com/office/powerpoint/2010/main" val="349083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354554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70208E-F45A-EC73-792F-7C0CB36027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AC1C2-893C-4232-8A83-CCF902D2660A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63D978-20F0-9C89-A504-E04E21FF91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5DF36E9-E109-CE54-B400-3570764BDC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5849996-4D72-4DDE-A5AD-72DEEAFD16B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6588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A8C16D-CFA2-C757-F14B-A17E129F39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A11D2-7046-4996-B219-89CDE1703D2F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4F7261-D8D6-6363-12CE-8FCF6D0909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676FFD-9A31-FFD2-552F-A1C2175B40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D6AB33-D345-4D4E-A6AE-C4E853D4178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9663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C67C0A-D9E7-487A-99C8-6B6F961E7D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BB29D-0373-46E4-B83C-20E3AF3D7798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651A27-F388-024F-8E7D-4552050325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4015D9-D62F-F313-2E8F-2DEC1491CD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5F64509-84F1-4AE4-A3E1-157ACDFC905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9058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E82EF-1A09-4697-A9EC-627BF238D4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B9F71-799B-4712-BD0D-27E1A9B5A7E3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6DE16-E661-06A7-4EA0-8128CE670F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C39E0-0B39-32B7-F5AF-4991C747B9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0659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B00B66-CC90-A1C7-7F08-124F4F8889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D5A2A-CA9A-45EB-AF9F-B590E64FD0EE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660424C-B52E-AF55-526D-3D7B3E592C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DB1AD0-38B0-CE25-DFC7-06CB776007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23242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B19157-0282-EA4A-C5A4-13044B4C4D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66D72-FFF1-4DB9-8911-230DCB1D47ED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EDB1F8-0A4E-D45A-92D5-56B6614F75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AD3F0A-52AB-E483-9639-12611AEF78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2746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51CF34-FF64-52D2-59DE-19E020CF59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4B74E-706E-4074-8DE3-5C80FFF5ABB8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926951-4977-76B3-47B3-8F97524080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87478D-D31D-BFC1-524F-1EB200E64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5451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BC39C8-F7BC-1437-4E02-F144D5A58E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B01B3-A056-43F7-99D6-CB3DA81B036F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5EF30-F0A7-76D5-1F9E-F60A4DCA9A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4827F-1EC6-6D0F-0C9D-9D9CDF8A8C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AD648AC-A2B4-42F5-AFB9-A679D418ADC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5505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E8824-D722-450B-3667-57BF344CB4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BCC9-0E7A-4018-92AC-B42B13512CAB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A06E4-59AA-1FD2-BFB2-40F8370E6D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C8166-5540-23BE-C18E-9F0E26E412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0AC12-EC86-4900-BCF5-EEF68E45BE0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191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1194AA-AEF3-B309-E948-9B50F30477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763AE-A85E-4CEE-9A69-4F89F4AC4D0E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43B08A6-CA45-6A74-9C15-899DB33FDB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4311BF7-9FE3-400A-2578-C1778C100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9FB20-139B-46DD-842F-8FE245008D00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7428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67B656-9424-357D-EB1A-3B546B43EC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B7C1D-3B59-48A7-87B7-894D01E9CD7F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5B9C0EB-5842-F1BD-3239-F3718C5847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9F8E45D-14BA-328F-EDBC-C0DA64E48E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7E41790-3EA8-42C2-962E-D4CCBCC3FC0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6503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33CAC27-E2BB-928A-6DC5-87B74E59F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5B96A-1CA6-46C6-9256-D29C38C7C6AB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11FD0FF-E643-EED2-287B-5CA9A1B282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20DC635-B00D-1367-15F7-328C4C3BD5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8DF6A3F-154D-4804-8E82-C41447873A3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1135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C95A9-9861-E3F6-BD66-B44816A590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AC63B-FFDE-441C-BCA1-CC833F397334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911C5-CFB0-8F87-BF7C-C7964ED9CD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B5FC8-16C4-36B9-FC5B-6654FE1DC2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93CED97-6E5C-48F2-A474-83D0C8A21C9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0971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92AD0-154C-8416-9F05-3EFA649632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651F2-9B8F-4903-B4A3-8FFB889C3974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A4A52-05FF-F1DA-58E4-88988A01C7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E61A4-842A-28FE-630B-EFB3BF9B01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138F672-EB7A-48EB-A5D8-D13FAF3D928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2860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2A7F60BE-C69E-E158-1555-04D48CDCE23B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D103A8BD-CF38-F9F0-30DD-994DA538DB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8BBADD4D-F764-DF54-3871-9BC932E323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BB2F848C-BEE0-3D95-A48B-F41F9CDA3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34B718D-E0FF-524B-BDB7-30FCEB6DBC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27C334C-A171-89ED-7E8C-FAE12E8A299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/>
            </a:lvl1pPr>
          </a:lstStyle>
          <a:p>
            <a:pPr>
              <a:defRPr/>
            </a:pPr>
            <a:fld id="{B8451D27-1BAA-4D07-844B-B4A3216481F2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82F8534-2EB1-A279-CCDD-4C3CF4CD9A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A156F5-815D-29CC-D909-7780F09993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F22A361-A9A1-4971-8A6F-1630ED12CF0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6" Type="http://schemas.microsoft.com/office/2017/06/relationships/model3d" Target="../media/model3d3.glb"/><Relationship Id="rId5" Type="http://schemas.openxmlformats.org/officeDocument/2006/relationships/image" Target="../media/image12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73874124-CE9D-87F4-2EA7-9E2442307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A701A8A-48BE-8CC3-A34A-2C5B180283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63750" y="442913"/>
            <a:ext cx="6083300" cy="787400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err="1">
                <a:solidFill>
                  <a:schemeClr val="bg1"/>
                </a:solidFill>
              </a:rPr>
              <a:t>nnAttention</a:t>
            </a:r>
            <a:r>
              <a:rPr lang="it-IT" altLang="it-IT" sz="2400" dirty="0">
                <a:solidFill>
                  <a:schemeClr val="bg1"/>
                </a:solidFill>
              </a:rPr>
              <a:t> U-net</a:t>
            </a:r>
            <a:br>
              <a:rPr lang="it-IT" altLang="it-IT" sz="2400" dirty="0">
                <a:solidFill>
                  <a:schemeClr val="bg1"/>
                </a:solidFill>
              </a:rPr>
            </a:br>
            <a:r>
              <a:rPr lang="it-IT" altLang="it-IT" sz="2400" dirty="0">
                <a:solidFill>
                  <a:schemeClr val="bg1"/>
                </a:solidFill>
              </a:rPr>
              <a:t>for Brain </a:t>
            </a:r>
            <a:r>
              <a:rPr lang="it-IT" altLang="it-IT" sz="2400" dirty="0" err="1">
                <a:solidFill>
                  <a:schemeClr val="bg1"/>
                </a:solidFill>
              </a:rPr>
              <a:t>Tumor</a:t>
            </a:r>
            <a:r>
              <a:rPr lang="it-IT" altLang="it-IT" sz="2400" dirty="0">
                <a:solidFill>
                  <a:schemeClr val="bg1"/>
                </a:solidFill>
              </a:rPr>
              <a:t> </a:t>
            </a:r>
            <a:r>
              <a:rPr lang="it-IT" altLang="it-IT" sz="2400" dirty="0" err="1">
                <a:solidFill>
                  <a:schemeClr val="bg1"/>
                </a:solidFill>
              </a:rPr>
              <a:t>Segmentation</a:t>
            </a:r>
            <a:endParaRPr lang="it-IT" altLang="it-IT" sz="2400" dirty="0">
              <a:solidFill>
                <a:schemeClr val="bg1"/>
              </a:solidFill>
            </a:endParaRP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F9AC9689-48AA-F886-A196-E2528D73836F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2759075"/>
            <a:ext cx="9145588" cy="4098925"/>
            <a:chOff x="0" y="1738"/>
            <a:chExt cx="5761" cy="2582"/>
          </a:xfrm>
        </p:grpSpPr>
        <p:pic>
          <p:nvPicPr>
            <p:cNvPr id="4105" name="Picture 15">
              <a:extLst>
                <a:ext uri="{FF2B5EF4-FFF2-40B4-BE49-F238E27FC236}">
                  <a16:creationId xmlns:a16="http://schemas.microsoft.com/office/drawing/2014/main" id="{8B437183-FC71-57FA-345F-48A9CE882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3">
              <a:extLst>
                <a:ext uri="{FF2B5EF4-FFF2-40B4-BE49-F238E27FC236}">
                  <a16:creationId xmlns:a16="http://schemas.microsoft.com/office/drawing/2014/main" id="{8ED46966-9329-FFFA-A17C-3747E4257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16">
              <a:extLst>
                <a:ext uri="{FF2B5EF4-FFF2-40B4-BE49-F238E27FC236}">
                  <a16:creationId xmlns:a16="http://schemas.microsoft.com/office/drawing/2014/main" id="{D218B664-62C0-C1B9-40A7-B36F0F0D6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1" name="Gruppo 5">
            <a:extLst>
              <a:ext uri="{FF2B5EF4-FFF2-40B4-BE49-F238E27FC236}">
                <a16:creationId xmlns:a16="http://schemas.microsoft.com/office/drawing/2014/main" id="{58BD86D7-BDB7-A762-FE19-678C6F4C3405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5056188"/>
            <a:ext cx="4537075" cy="1685925"/>
            <a:chOff x="4986046" y="4449415"/>
            <a:chExt cx="4050450" cy="1685062"/>
          </a:xfrm>
        </p:grpSpPr>
        <p:sp>
          <p:nvSpPr>
            <p:cNvPr id="4102" name="CasellaDiTesto 1">
              <a:extLst>
                <a:ext uri="{FF2B5EF4-FFF2-40B4-BE49-F238E27FC236}">
                  <a16:creationId xmlns:a16="http://schemas.microsoft.com/office/drawing/2014/main" id="{4A5A6DAB-CB27-9CED-7656-B95D11FDA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046" y="5241925"/>
              <a:ext cx="176419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Advisor</a:t>
              </a:r>
              <a:endParaRPr lang="it-IT" altLang="it-IT" sz="1800" b="1"/>
            </a:p>
            <a:p>
              <a:r>
                <a:rPr lang="it-IT" altLang="it-IT" sz="1800"/>
                <a:t>Maria de Marsico</a:t>
              </a:r>
              <a:endParaRPr lang="it-IT" altLang="it-IT" sz="1600"/>
            </a:p>
          </p:txBody>
        </p:sp>
        <p:sp>
          <p:nvSpPr>
            <p:cNvPr id="4103" name="CasellaDiTesto 2">
              <a:extLst>
                <a:ext uri="{FF2B5EF4-FFF2-40B4-BE49-F238E27FC236}">
                  <a16:creationId xmlns:a16="http://schemas.microsoft.com/office/drawing/2014/main" id="{A7E630C2-BF6A-5B45-B59C-E18BD6A8A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272" y="5241925"/>
              <a:ext cx="2016224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External Advisors</a:t>
              </a:r>
            </a:p>
            <a:p>
              <a:r>
                <a:rPr lang="it-IT" altLang="it-IT" sz="1800"/>
                <a:t>Ilaria Gianoli Manuel Orlandi</a:t>
              </a:r>
            </a:p>
          </p:txBody>
        </p:sp>
        <p:sp>
          <p:nvSpPr>
            <p:cNvPr id="4104" name="CasellaDiTesto 4">
              <a:extLst>
                <a:ext uri="{FF2B5EF4-FFF2-40B4-BE49-F238E27FC236}">
                  <a16:creationId xmlns:a16="http://schemas.microsoft.com/office/drawing/2014/main" id="{9B8D9931-2C65-D162-ADB2-B0015DD59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8144" y="4449415"/>
              <a:ext cx="2448272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800"/>
                <a:t>Mattia Capparella</a:t>
              </a:r>
            </a:p>
            <a:p>
              <a:r>
                <a:rPr lang="it-IT" altLang="it-IT" sz="1600"/>
                <a:t>ID Number 1746513</a:t>
              </a:r>
            </a:p>
            <a:p>
              <a:endParaRPr lang="it-IT" altLang="it-IT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10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/>
              <a:t>Attention</a:t>
            </a:r>
          </a:p>
        </p:txBody>
      </p:sp>
      <p:pic>
        <p:nvPicPr>
          <p:cNvPr id="8" name="Immagine 7" descr="Immagine che contiene diagramma, Piano, testo, Disegno tecnico&#10;&#10;Descrizione generata automaticamente">
            <a:extLst>
              <a:ext uri="{FF2B5EF4-FFF2-40B4-BE49-F238E27FC236}">
                <a16:creationId xmlns:a16="http://schemas.microsoft.com/office/drawing/2014/main" id="{23B5AA08-78D2-48A6-2426-3D54B16A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8"/>
            <a:ext cx="7704856" cy="443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09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718AF8-7E2F-15FB-0613-05DE3744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4B74E-706E-4074-8DE3-5C80FFF5ABB8}" type="datetime1">
              <a:rPr lang="it-IT" altLang="it-IT" smtClean="0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98DC59-042E-6840-11B8-F4F3B013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17147C-3713-80B5-DD82-F35BE5A2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11</a:t>
            </a:fld>
            <a:endParaRPr lang="it-IT" alt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EABE786E-EDA9-0184-1672-1C356D10003F}"/>
              </a:ext>
            </a:extLst>
          </p:cNvPr>
          <p:cNvGrpSpPr/>
          <p:nvPr/>
        </p:nvGrpSpPr>
        <p:grpSpPr>
          <a:xfrm>
            <a:off x="1116013" y="1196637"/>
            <a:ext cx="6900923" cy="4464726"/>
            <a:chOff x="1116013" y="1196637"/>
            <a:chExt cx="6900923" cy="4464726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203D3C77-EB32-0AA1-55B2-B9904311237A}"/>
                </a:ext>
              </a:extLst>
            </p:cNvPr>
            <p:cNvGrpSpPr/>
            <p:nvPr/>
          </p:nvGrpSpPr>
          <p:grpSpPr>
            <a:xfrm>
              <a:off x="5076453" y="3889643"/>
              <a:ext cx="2940483" cy="1771720"/>
              <a:chOff x="4852193" y="3721040"/>
              <a:chExt cx="2940483" cy="1771720"/>
            </a:xfrm>
          </p:grpSpPr>
          <p:pic>
            <p:nvPicPr>
              <p:cNvPr id="16" name="Elemento grafico 15" descr="Compasso da disegno contorno">
                <a:extLst>
                  <a:ext uri="{FF2B5EF4-FFF2-40B4-BE49-F238E27FC236}">
                    <a16:creationId xmlns:a16="http://schemas.microsoft.com/office/drawing/2014/main" id="{D8A92370-9AFC-EB0D-7C47-CB3E309BC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20956" y="3721040"/>
                <a:ext cx="1771720" cy="1771720"/>
              </a:xfrm>
              <a:prstGeom prst="rect">
                <a:avLst/>
              </a:prstGeom>
            </p:spPr>
          </p:pic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FE8254F-20A2-AB2A-4431-506A35CD2320}"/>
                  </a:ext>
                </a:extLst>
              </p:cNvPr>
              <p:cNvSpPr txBox="1"/>
              <p:nvPr/>
            </p:nvSpPr>
            <p:spPr>
              <a:xfrm>
                <a:off x="4852193" y="468630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SOTA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2CC0DAFF-C7B8-5035-F85B-67E420948A99}"/>
                </a:ext>
              </a:extLst>
            </p:cNvPr>
            <p:cNvGrpSpPr/>
            <p:nvPr/>
          </p:nvGrpSpPr>
          <p:grpSpPr>
            <a:xfrm>
              <a:off x="1116013" y="3013977"/>
              <a:ext cx="2895600" cy="1423135"/>
              <a:chOff x="1547664" y="2838023"/>
              <a:chExt cx="2895600" cy="1423135"/>
            </a:xfrm>
          </p:grpSpPr>
          <p:pic>
            <p:nvPicPr>
              <p:cNvPr id="22" name="Elemento grafico 21" descr="Lampadina e ingranaggio contorno">
                <a:extLst>
                  <a:ext uri="{FF2B5EF4-FFF2-40B4-BE49-F238E27FC236}">
                    <a16:creationId xmlns:a16="http://schemas.microsoft.com/office/drawing/2014/main" id="{F7417D42-0184-67A1-DEB6-7320F9D1B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538991" y="2838023"/>
                <a:ext cx="1371253" cy="1371253"/>
              </a:xfrm>
              <a:prstGeom prst="rect">
                <a:avLst/>
              </a:prstGeom>
            </p:spPr>
          </p:pic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979591F-1163-274A-E884-B46999BDCED2}"/>
                  </a:ext>
                </a:extLst>
              </p:cNvPr>
              <p:cNvSpPr txBox="1"/>
              <p:nvPr/>
            </p:nvSpPr>
            <p:spPr>
              <a:xfrm>
                <a:off x="1547664" y="3861048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err="1">
                    <a:solidFill>
                      <a:srgbClr val="000000"/>
                    </a:solidFill>
                  </a:rPr>
                  <a:t>proposed</a:t>
                </a:r>
                <a:r>
                  <a:rPr lang="it-IT" sz="2000" dirty="0">
                    <a:solidFill>
                      <a:srgbClr val="00000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000000"/>
                    </a:solidFill>
                  </a:rPr>
                  <a:t>solutions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79C7007F-66A6-2443-B10A-B38FB895B833}"/>
                </a:ext>
              </a:extLst>
            </p:cNvPr>
            <p:cNvGrpSpPr/>
            <p:nvPr/>
          </p:nvGrpSpPr>
          <p:grpSpPr>
            <a:xfrm>
              <a:off x="4413126" y="1196637"/>
              <a:ext cx="3074981" cy="1838989"/>
              <a:chOff x="1216825" y="1329169"/>
              <a:chExt cx="3074981" cy="1838989"/>
            </a:xfrm>
          </p:grpSpPr>
          <p:pic>
            <p:nvPicPr>
              <p:cNvPr id="14" name="Elemento grafico 13" descr="Punto interrogativo con riempimento a tinta unita">
                <a:extLst>
                  <a:ext uri="{FF2B5EF4-FFF2-40B4-BE49-F238E27FC236}">
                    <a16:creationId xmlns:a16="http://schemas.microsoft.com/office/drawing/2014/main" id="{792B9D46-2EA9-6696-130B-F1A5AF23E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2120586">
                <a:off x="1216825" y="1329169"/>
                <a:ext cx="1838989" cy="1838989"/>
              </a:xfrm>
              <a:prstGeom prst="rect">
                <a:avLst/>
              </a:prstGeom>
            </p:spPr>
          </p:pic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45A0CBE-4CC5-2F0C-19CC-59072FA8B251}"/>
                  </a:ext>
                </a:extLst>
              </p:cNvPr>
              <p:cNvSpPr txBox="1"/>
              <p:nvPr/>
            </p:nvSpPr>
            <p:spPr>
              <a:xfrm>
                <a:off x="1396206" y="177159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the problem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4403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12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26DF699-2154-2D7F-E1FD-6D2C05EAB1C5}"/>
              </a:ext>
            </a:extLst>
          </p:cNvPr>
          <p:cNvGrpSpPr>
            <a:grpSpLocks noChangeAspect="1"/>
          </p:cNvGrpSpPr>
          <p:nvPr/>
        </p:nvGrpSpPr>
        <p:grpSpPr>
          <a:xfrm>
            <a:off x="1778204" y="1953152"/>
            <a:ext cx="5130392" cy="2844000"/>
            <a:chOff x="2051720" y="1628800"/>
            <a:chExt cx="3528392" cy="1955946"/>
          </a:xfrm>
        </p:grpSpPr>
        <p:pic>
          <p:nvPicPr>
            <p:cNvPr id="3" name="Immagine 2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22B9AF07-2471-12D7-A6D6-F49D81ECD3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0" t="6858" r="59450"/>
            <a:stretch/>
          </p:blipFill>
          <p:spPr>
            <a:xfrm>
              <a:off x="2051720" y="1628800"/>
              <a:ext cx="1728192" cy="1955946"/>
            </a:xfrm>
            <a:prstGeom prst="rect">
              <a:avLst/>
            </a:prstGeom>
          </p:spPr>
        </p:pic>
        <p:pic>
          <p:nvPicPr>
            <p:cNvPr id="5" name="Immagine 4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AA9590B8-07DD-9195-5F09-7AE834B55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16" t="6858" r="-136"/>
            <a:stretch/>
          </p:blipFill>
          <p:spPr>
            <a:xfrm>
              <a:off x="3851920" y="1628800"/>
              <a:ext cx="1728192" cy="1955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417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13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3" name="Immagine 2" descr="Immagine che contiene Imaging medicale, radiologia, lastra dei raggi X&#10;&#10;Descrizione generata automaticamente">
            <a:extLst>
              <a:ext uri="{FF2B5EF4-FFF2-40B4-BE49-F238E27FC236}">
                <a16:creationId xmlns:a16="http://schemas.microsoft.com/office/drawing/2014/main" id="{22B9AF07-2471-12D7-A6D6-F49D81ECD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09" y="1484784"/>
            <a:ext cx="8381181" cy="209996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14B0AB-891A-3B77-C611-65C08CB281DA}"/>
              </a:ext>
            </a:extLst>
          </p:cNvPr>
          <p:cNvSpPr txBox="1"/>
          <p:nvPr/>
        </p:nvSpPr>
        <p:spPr>
          <a:xfrm>
            <a:off x="381409" y="4090714"/>
            <a:ext cx="85058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dark on T1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on T2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made dark and </a:t>
            </a:r>
            <a:r>
              <a:rPr lang="it-IT" sz="2400" dirty="0" err="1">
                <a:solidFill>
                  <a:srgbClr val="000000"/>
                </a:solidFill>
              </a:rPr>
              <a:t>abnormalities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remain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in FLAIR</a:t>
            </a:r>
          </a:p>
        </p:txBody>
      </p:sp>
    </p:spTree>
    <p:extLst>
      <p:ext uri="{BB962C8B-B14F-4D97-AF65-F5344CB8AC3E}">
        <p14:creationId xmlns:p14="http://schemas.microsoft.com/office/powerpoint/2010/main" val="654721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Literature </a:t>
            </a:r>
            <a:r>
              <a:rPr lang="it-IT" altLang="it-IT" dirty="0" err="1"/>
              <a:t>Overview</a:t>
            </a:r>
            <a:endParaRPr lang="it-IT" altLang="it-IT" dirty="0"/>
          </a:p>
        </p:txBody>
      </p:sp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2B70330-49EA-3B2D-13DD-FC7684E9E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t="1700" r="4336" b="20601"/>
          <a:stretch/>
        </p:blipFill>
        <p:spPr>
          <a:xfrm>
            <a:off x="1510953" y="1369945"/>
            <a:ext cx="6122093" cy="41181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SegResNet</a:t>
            </a:r>
            <a:endParaRPr lang="it-IT" alt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6EFBFDE-3940-FDF7-0490-F3ED331E04AA}"/>
              </a:ext>
            </a:extLst>
          </p:cNvPr>
          <p:cNvGrpSpPr/>
          <p:nvPr/>
        </p:nvGrpSpPr>
        <p:grpSpPr>
          <a:xfrm>
            <a:off x="863600" y="1555879"/>
            <a:ext cx="7416800" cy="3746241"/>
            <a:chOff x="863600" y="1555879"/>
            <a:chExt cx="7416800" cy="3746241"/>
          </a:xfrm>
        </p:grpSpPr>
        <p:pic>
          <p:nvPicPr>
            <p:cNvPr id="6" name="Immagine 5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1B5DD058-9A65-67F7-9968-F892ACAA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1555879"/>
              <a:ext cx="7416800" cy="3746241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A1C66B7-60EB-6136-0682-71055E0674C9}"/>
                </a:ext>
              </a:extLst>
            </p:cNvPr>
            <p:cNvSpPr txBox="1"/>
            <p:nvPr/>
          </p:nvSpPr>
          <p:spPr>
            <a:xfrm>
              <a:off x="6732240" y="270892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3x160x192x128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FDCF085-BE99-08C8-9049-34B3F8A53A83}"/>
                </a:ext>
              </a:extLst>
            </p:cNvPr>
            <p:cNvSpPr txBox="1"/>
            <p:nvPr/>
          </p:nvSpPr>
          <p:spPr>
            <a:xfrm>
              <a:off x="7020272" y="414908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4x160x192x128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334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16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Shifted Windows Transformer</a:t>
            </a:r>
          </a:p>
        </p:txBody>
      </p:sp>
      <p:pic>
        <p:nvPicPr>
          <p:cNvPr id="8" name="Immagine 7" descr="Immagine che contiene schermata, quadrato, finestra, Rettangolo&#10;&#10;Descrizione generata automaticamente">
            <a:extLst>
              <a:ext uri="{FF2B5EF4-FFF2-40B4-BE49-F238E27FC236}">
                <a16:creationId xmlns:a16="http://schemas.microsoft.com/office/drawing/2014/main" id="{5FB20C73-AB01-2CB0-5EE4-27BB0619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11660"/>
            <a:ext cx="8064896" cy="443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2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17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Shifted Window </a:t>
            </a:r>
            <a:r>
              <a:rPr lang="it-IT" altLang="it-IT" dirty="0" err="1"/>
              <a:t>Mechanism</a:t>
            </a:r>
            <a:endParaRPr lang="it-IT" alt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BB0B6F9-D21D-65DD-6705-CBC14B27754E}"/>
              </a:ext>
            </a:extLst>
          </p:cNvPr>
          <p:cNvGrpSpPr/>
          <p:nvPr/>
        </p:nvGrpSpPr>
        <p:grpSpPr>
          <a:xfrm>
            <a:off x="323528" y="2204865"/>
            <a:ext cx="4032448" cy="2540024"/>
            <a:chOff x="323528" y="2204865"/>
            <a:chExt cx="4032448" cy="2540024"/>
          </a:xfrm>
        </p:grpSpPr>
        <p:pic>
          <p:nvPicPr>
            <p:cNvPr id="10" name="Immagine 9" descr="Immagine che contiene linea, testo, schermata, Parallelo&#10;&#10;Descrizione generata automaticamente">
              <a:extLst>
                <a:ext uri="{FF2B5EF4-FFF2-40B4-BE49-F238E27FC236}">
                  <a16:creationId xmlns:a16="http://schemas.microsoft.com/office/drawing/2014/main" id="{9C6F7C22-C629-6372-576A-01A5A0FE7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43"/>
            <a:stretch/>
          </p:blipFill>
          <p:spPr>
            <a:xfrm>
              <a:off x="371872" y="2204865"/>
              <a:ext cx="3984104" cy="2088232"/>
            </a:xfrm>
            <a:prstGeom prst="rect">
              <a:avLst/>
            </a:prstGeom>
          </p:spPr>
        </p:pic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F980ABBB-7E03-FAF4-8FAD-BFE7E77540C3}"/>
                </a:ext>
              </a:extLst>
            </p:cNvPr>
            <p:cNvSpPr txBox="1"/>
            <p:nvPr/>
          </p:nvSpPr>
          <p:spPr>
            <a:xfrm>
              <a:off x="323528" y="4437112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(a.1)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Swin</a:t>
              </a:r>
              <a:r>
                <a:rPr lang="it-IT" sz="1400" dirty="0">
                  <a:solidFill>
                    <a:srgbClr val="000000"/>
                  </a:solidFill>
                </a:rPr>
                <a:t>-Transformer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EBEC78CD-09E8-7813-076A-1069AA949FD8}"/>
                </a:ext>
              </a:extLst>
            </p:cNvPr>
            <p:cNvSpPr txBox="1"/>
            <p:nvPr/>
          </p:nvSpPr>
          <p:spPr>
            <a:xfrm>
              <a:off x="2987824" y="4437112"/>
              <a:ext cx="936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(a.2)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ViT</a:t>
              </a:r>
              <a:endParaRPr lang="it-IT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882ED3A3-5F71-8353-4982-D92A80AF4F0F}"/>
              </a:ext>
            </a:extLst>
          </p:cNvPr>
          <p:cNvGrpSpPr/>
          <p:nvPr/>
        </p:nvGrpSpPr>
        <p:grpSpPr>
          <a:xfrm>
            <a:off x="4860032" y="2509897"/>
            <a:ext cx="4083707" cy="2225013"/>
            <a:chOff x="4860032" y="2509897"/>
            <a:chExt cx="4083707" cy="2225013"/>
          </a:xfrm>
        </p:grpSpPr>
        <p:pic>
          <p:nvPicPr>
            <p:cNvPr id="6" name="Immagine 5" descr="Immagine che contiene schermata, Rettangolo, finestra&#10;&#10;Descrizione generata automaticamente">
              <a:extLst>
                <a:ext uri="{FF2B5EF4-FFF2-40B4-BE49-F238E27FC236}">
                  <a16:creationId xmlns:a16="http://schemas.microsoft.com/office/drawing/2014/main" id="{FD9D615A-3CF0-6CDA-90C1-02C4DEC2E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7"/>
            <a:stretch/>
          </p:blipFill>
          <p:spPr>
            <a:xfrm>
              <a:off x="4860032" y="2509897"/>
              <a:ext cx="4083707" cy="1567176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8F3CED5B-444B-816B-7DB5-6E519F66D9CE}"/>
                </a:ext>
              </a:extLst>
            </p:cNvPr>
            <p:cNvSpPr txBox="1"/>
            <p:nvPr/>
          </p:nvSpPr>
          <p:spPr>
            <a:xfrm>
              <a:off x="5773929" y="4427133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(b)</a:t>
              </a:r>
              <a:r>
                <a:rPr lang="it-IT" sz="1400" dirty="0">
                  <a:solidFill>
                    <a:srgbClr val="000000"/>
                  </a:solidFill>
                </a:rPr>
                <a:t> Shifted Window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652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 dirty="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it-IT" sz="1100" dirty="0" err="1"/>
              <a:t>nnAttention</a:t>
            </a:r>
            <a:r>
              <a:rPr lang="it-IT" altLang="it-IT" sz="1100" dirty="0"/>
              <a:t> U-net for Brain </a:t>
            </a:r>
            <a:r>
              <a:rPr lang="it-IT" altLang="it-IT" sz="1100" dirty="0" err="1"/>
              <a:t>Tumor</a:t>
            </a:r>
            <a:r>
              <a:rPr lang="it-IT" altLang="it-IT" sz="1100" dirty="0"/>
              <a:t> </a:t>
            </a:r>
            <a:r>
              <a:rPr lang="it-IT" altLang="it-IT" sz="1100" dirty="0" err="1"/>
              <a:t>Segmentation</a:t>
            </a:r>
            <a:endParaRPr lang="it-IT" altLang="it-IT" sz="1100" dirty="0"/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18</a:t>
            </a:fld>
            <a:endParaRPr lang="it-IT" altLang="it-IT" sz="11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F2CACE-A9A3-E6F9-F0C6-08C7C6531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1" y="1760073"/>
            <a:ext cx="7996758" cy="3337854"/>
          </a:xfrm>
          <a:prstGeom prst="rect">
            <a:avLst/>
          </a:prstGeom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96B10C8F-F35C-3402-9139-559E0F215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chemeClr val="tx1"/>
                </a:solidFill>
              </a:rPr>
              <a:t>3D Volume shifted </a:t>
            </a:r>
            <a:r>
              <a:rPr lang="it-IT" altLang="it-IT" sz="2200" dirty="0" err="1">
                <a:solidFill>
                  <a:schemeClr val="tx1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11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4" name="Immagine 3" descr="Immagine che contiene diagramma, testo, Piano, schematico&#10;&#10;Descrizione generata automaticamente">
            <a:extLst>
              <a:ext uri="{FF2B5EF4-FFF2-40B4-BE49-F238E27FC236}">
                <a16:creationId xmlns:a16="http://schemas.microsoft.com/office/drawing/2014/main" id="{688E8315-D655-41D7-0F2B-36AA2D197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"/>
          <a:stretch/>
        </p:blipFill>
        <p:spPr>
          <a:xfrm>
            <a:off x="246753" y="2130802"/>
            <a:ext cx="8650494" cy="25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50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2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/>
              <a:t>Introduction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CBD0584F-59A8-AB99-37D8-97B9AD27F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rgbClr val="000000"/>
                </a:solidFill>
              </a:rPr>
              <a:t>Selezionare per scrivere o eliminare il sottotitolo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20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SwinUNETR Transformer</a:t>
            </a:r>
          </a:p>
        </p:txBody>
      </p:sp>
      <p:pic>
        <p:nvPicPr>
          <p:cNvPr id="15" name="Immagine 14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61CA3713-5C75-FE69-9CB8-0659D16E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2" y="1775544"/>
            <a:ext cx="8776276" cy="330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74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21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Attention U-Net</a:t>
            </a:r>
          </a:p>
        </p:txBody>
      </p:sp>
      <p:pic>
        <p:nvPicPr>
          <p:cNvPr id="4" name="Immagine 3" descr="Immagine che contiene testo, diagramma, design, schermata&#10;&#10;Descrizione generata automaticamente">
            <a:extLst>
              <a:ext uri="{FF2B5EF4-FFF2-40B4-BE49-F238E27FC236}">
                <a16:creationId xmlns:a16="http://schemas.microsoft.com/office/drawing/2014/main" id="{3BFAD2EA-8E18-3527-EA33-D8FCB0554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7" y="1503350"/>
            <a:ext cx="8441206" cy="38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22</a:t>
            </a:fld>
            <a:endParaRPr lang="it-IT" altLang="it-IT" sz="1100"/>
          </a:p>
        </p:txBody>
      </p:sp>
      <p:pic>
        <p:nvPicPr>
          <p:cNvPr id="3" name="Immagine 2" descr="Immagine che contiene testo, lavagna, schermata&#10;&#10;Descrizione generata automaticamente">
            <a:extLst>
              <a:ext uri="{FF2B5EF4-FFF2-40B4-BE49-F238E27FC236}">
                <a16:creationId xmlns:a16="http://schemas.microsoft.com/office/drawing/2014/main" id="{B39CA281-6118-82DE-C2B7-7D5BCE92F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4" y="1484784"/>
            <a:ext cx="8006751" cy="364057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334A8D-8A7D-800F-7A7A-1A6E99B9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326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23</a:t>
            </a:fld>
            <a:endParaRPr lang="it-IT" altLang="it-IT" sz="1100"/>
          </a:p>
        </p:txBody>
      </p:sp>
      <p:pic>
        <p:nvPicPr>
          <p:cNvPr id="3" name="Immagine 2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846AEBE0-F5D6-3476-AB6A-C832D48A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338685"/>
            <a:ext cx="8458200" cy="2180630"/>
          </a:xfrm>
          <a:prstGeom prst="rect">
            <a:avLst/>
          </a:prstGeom>
        </p:spPr>
      </p:pic>
      <p:sp>
        <p:nvSpPr>
          <p:cNvPr id="2" name="Text Box 5">
            <a:extLst>
              <a:ext uri="{FF2B5EF4-FFF2-40B4-BE49-F238E27FC236}">
                <a16:creationId xmlns:a16="http://schemas.microsoft.com/office/drawing/2014/main" id="{3BDF3C5A-865F-E90A-3C43-B579F62E4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476672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b="1" dirty="0">
                <a:solidFill>
                  <a:schemeClr val="tx1"/>
                </a:solidFill>
              </a:rPr>
              <a:t>Attention</a:t>
            </a:r>
            <a:r>
              <a:rPr lang="it-IT" altLang="it-IT" sz="2200" dirty="0">
                <a:solidFill>
                  <a:srgbClr val="000000"/>
                </a:solidFill>
              </a:rPr>
              <a:t> </a:t>
            </a:r>
            <a:r>
              <a:rPr lang="it-IT" altLang="it-IT" sz="2200" b="1" dirty="0">
                <a:solidFill>
                  <a:schemeClr val="tx1"/>
                </a:solidFill>
              </a:rPr>
              <a:t>Gate</a:t>
            </a:r>
          </a:p>
        </p:txBody>
      </p:sp>
    </p:spTree>
    <p:extLst>
      <p:ext uri="{BB962C8B-B14F-4D97-AF65-F5344CB8AC3E}">
        <p14:creationId xmlns:p14="http://schemas.microsoft.com/office/powerpoint/2010/main" val="3761172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 smtClean="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nnAttention U-Net</a:t>
            </a:r>
            <a:endParaRPr lang="it-IT" altLang="it-IT" dirty="0"/>
          </a:p>
        </p:txBody>
      </p:sp>
      <p:pic>
        <p:nvPicPr>
          <p:cNvPr id="5" name="Immagine 4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5A46B964-A024-DBA9-8C90-9712DF0C5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" y="1188512"/>
            <a:ext cx="8892480" cy="448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8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E519F5-4108-F7A6-F6C6-BEC20800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5D5A2A-CA9A-45EB-AF9F-B590E64FD0EE}" type="datetime1">
              <a:rPr lang="it-IT" altLang="it-IT" smtClean="0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D4B609-048B-29FE-E1FA-F92441A0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5E2393-3E33-DE99-5C7E-410B05F8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25</a:t>
            </a:fld>
            <a:endParaRPr lang="it-IT" alt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FB5DE42-2511-7701-2747-955F2B3FFA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41746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26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D39FE95-A9EF-4FF9-1FE1-68B37586DEF9}"/>
              </a:ext>
            </a:extLst>
          </p:cNvPr>
          <p:cNvGrpSpPr/>
          <p:nvPr/>
        </p:nvGrpSpPr>
        <p:grpSpPr>
          <a:xfrm>
            <a:off x="876349" y="1844824"/>
            <a:ext cx="7561213" cy="3742140"/>
            <a:chOff x="971600" y="2018878"/>
            <a:chExt cx="7267048" cy="3568086"/>
          </a:xfrm>
        </p:grpSpPr>
        <p:pic>
          <p:nvPicPr>
            <p:cNvPr id="3" name="Immagine 2" descr="Immagine che contiene Elementi grafici, design&#10;&#10;Descrizione generata automaticamente">
              <a:extLst>
                <a:ext uri="{FF2B5EF4-FFF2-40B4-BE49-F238E27FC236}">
                  <a16:creationId xmlns:a16="http://schemas.microsoft.com/office/drawing/2014/main" id="{1A6492BA-7EBF-87CB-B860-47CA07441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2018878"/>
              <a:ext cx="3370897" cy="848760"/>
            </a:xfrm>
            <a:prstGeom prst="rect">
              <a:avLst/>
            </a:prstGeom>
          </p:spPr>
        </p:pic>
        <p:pic>
          <p:nvPicPr>
            <p:cNvPr id="5" name="Immagine 4" descr="Immagine che contiene schermata, nero, oscurità&#10;&#10;Descrizione generata automaticamente">
              <a:extLst>
                <a:ext uri="{FF2B5EF4-FFF2-40B4-BE49-F238E27FC236}">
                  <a16:creationId xmlns:a16="http://schemas.microsoft.com/office/drawing/2014/main" id="{4BE4081B-A167-A49E-6BB3-133EB00D3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551" y="3683191"/>
              <a:ext cx="3370897" cy="425350"/>
            </a:xfrm>
            <a:prstGeom prst="rect">
              <a:avLst/>
            </a:prstGeom>
          </p:spPr>
        </p:pic>
        <p:pic>
          <p:nvPicPr>
            <p:cNvPr id="7" name="Immagine 6" descr="Immagine che contiene Carattere, Elementi grafici, logo, grafica&#10;&#10;Descrizione generata automaticamente">
              <a:extLst>
                <a:ext uri="{FF2B5EF4-FFF2-40B4-BE49-F238E27FC236}">
                  <a16:creationId xmlns:a16="http://schemas.microsoft.com/office/drawing/2014/main" id="{822FA899-1006-C91A-B9AF-0B6C10A0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278" y="4202999"/>
              <a:ext cx="2506825" cy="982818"/>
            </a:xfrm>
            <a:prstGeom prst="rect">
              <a:avLst/>
            </a:prstGeom>
          </p:spPr>
        </p:pic>
        <p:pic>
          <p:nvPicPr>
            <p:cNvPr id="9" name="Immagine 8" descr="Immagine che contiene testo, Carattere, Elementi grafici, logo&#10;&#10;Descrizione generata automaticamente">
              <a:extLst>
                <a:ext uri="{FF2B5EF4-FFF2-40B4-BE49-F238E27FC236}">
                  <a16:creationId xmlns:a16="http://schemas.microsoft.com/office/drawing/2014/main" id="{80BE459B-5FCA-D14F-8C49-57454CB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751" y="2867638"/>
              <a:ext cx="3370897" cy="617747"/>
            </a:xfrm>
            <a:prstGeom prst="rect">
              <a:avLst/>
            </a:prstGeom>
          </p:spPr>
        </p:pic>
        <p:pic>
          <p:nvPicPr>
            <p:cNvPr id="4" name="Immagine 3" descr="Immagine che contiene Carattere, Elementi grafici, simbolo, logo&#10;&#10;Descrizione generata automaticamente">
              <a:extLst>
                <a:ext uri="{FF2B5EF4-FFF2-40B4-BE49-F238E27FC236}">
                  <a16:creationId xmlns:a16="http://schemas.microsoft.com/office/drawing/2014/main" id="{EC21B236-CBB1-AD60-192E-6A37CC4D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897" y="4668376"/>
              <a:ext cx="2895600" cy="9185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CDF444-0F00-8683-0B78-6226AAF6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en-GB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C16694-8662-0486-965B-27CB3AA3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F66D72-FFF1-4DB9-8911-230DCB1D47ED}" type="datetime1">
              <a:rPr lang="it-IT" altLang="it-IT" smtClean="0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C64C3C-F428-12D3-28FD-DE13D991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4EF7A7-6464-F01B-63D4-09DC9114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27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67814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28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40A44FAC-B888-C348-8967-ADC1CA63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9" y="1444625"/>
            <a:ext cx="8636801" cy="45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1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29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12306" name="Immagine 1230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148C6ACA-6898-295F-DF43-70F71B545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6" y="1471654"/>
            <a:ext cx="8660748" cy="45496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3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B71C423-2644-59F2-A936-F2D97223E08B}"/>
              </a:ext>
            </a:extLst>
          </p:cNvPr>
          <p:cNvGrpSpPr/>
          <p:nvPr/>
        </p:nvGrpSpPr>
        <p:grpSpPr>
          <a:xfrm>
            <a:off x="507556" y="2708920"/>
            <a:ext cx="8127360" cy="1497332"/>
            <a:chOff x="507556" y="2708920"/>
            <a:chExt cx="8127360" cy="1497332"/>
          </a:xfrm>
        </p:grpSpPr>
        <p:pic>
          <p:nvPicPr>
            <p:cNvPr id="3" name="Elemento grafico 2">
              <a:extLst>
                <a:ext uri="{FF2B5EF4-FFF2-40B4-BE49-F238E27FC236}">
                  <a16:creationId xmlns:a16="http://schemas.microsoft.com/office/drawing/2014/main" id="{85B6BC72-4B09-37A3-319B-87D93875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773" y="2708920"/>
              <a:ext cx="1080001" cy="1080000"/>
            </a:xfrm>
            <a:prstGeom prst="rect">
              <a:avLst/>
            </a:prstGeom>
          </p:spPr>
        </p:pic>
        <p:pic>
          <p:nvPicPr>
            <p:cNvPr id="5" name="Elemento grafico 4">
              <a:extLst>
                <a:ext uri="{FF2B5EF4-FFF2-40B4-BE49-F238E27FC236}">
                  <a16:creationId xmlns:a16="http://schemas.microsoft.com/office/drawing/2014/main" id="{3CF2D79A-EA9C-7280-8757-93826DB9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31999" y="2708920"/>
              <a:ext cx="1080001" cy="1080000"/>
            </a:xfrm>
            <a:prstGeom prst="rect">
              <a:avLst/>
            </a:prstGeom>
          </p:spPr>
        </p:pic>
        <p:pic>
          <p:nvPicPr>
            <p:cNvPr id="7" name="Elemento grafico 6">
              <a:extLst>
                <a:ext uri="{FF2B5EF4-FFF2-40B4-BE49-F238E27FC236}">
                  <a16:creationId xmlns:a16="http://schemas.microsoft.com/office/drawing/2014/main" id="{A7D4235A-928E-C33F-D49F-EFB90389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67226" y="2708920"/>
              <a:ext cx="1080001" cy="10800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212797F-6444-6273-0F64-9BA7F191D7C1}"/>
                </a:ext>
              </a:extLst>
            </p:cNvPr>
            <p:cNvSpPr txBox="1"/>
            <p:nvPr/>
          </p:nvSpPr>
          <p:spPr>
            <a:xfrm>
              <a:off x="507556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CLASSIFICATION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D53479B-B897-38AB-96C7-A6B7BE4BFF8E}"/>
                </a:ext>
              </a:extLst>
            </p:cNvPr>
            <p:cNvSpPr txBox="1"/>
            <p:nvPr/>
          </p:nvSpPr>
          <p:spPr>
            <a:xfrm>
              <a:off x="3442782" y="3782985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DETECTION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F0581BE-42A6-883E-EDAA-7B9ECD0FB6B9}"/>
                </a:ext>
              </a:extLst>
            </p:cNvPr>
            <p:cNvSpPr txBox="1"/>
            <p:nvPr/>
          </p:nvSpPr>
          <p:spPr>
            <a:xfrm>
              <a:off x="6376483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SEGMENTATION</a:t>
              </a: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18D58D64-32EB-47B2-0BF7-758C3F4BA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33140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30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C1F518F-0CBD-8D2C-A622-95A7F4BCD8D5}"/>
              </a:ext>
            </a:extLst>
          </p:cNvPr>
          <p:cNvGrpSpPr/>
          <p:nvPr/>
        </p:nvGrpSpPr>
        <p:grpSpPr>
          <a:xfrm>
            <a:off x="84971" y="1197521"/>
            <a:ext cx="7799397" cy="4823767"/>
            <a:chOff x="613849" y="1097492"/>
            <a:chExt cx="7691669" cy="5067812"/>
          </a:xfrm>
        </p:grpSpPr>
        <p:pic>
          <p:nvPicPr>
            <p:cNvPr id="5" name="Immagine 4" descr="Immagine che contiene testo, linea, schermata, Carattere&#10;&#10;Descrizione generata automaticamente">
              <a:extLst>
                <a:ext uri="{FF2B5EF4-FFF2-40B4-BE49-F238E27FC236}">
                  <a16:creationId xmlns:a16="http://schemas.microsoft.com/office/drawing/2014/main" id="{BCBB5CFF-5644-08A6-648D-45A40CB66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0"/>
            <a:stretch/>
          </p:blipFill>
          <p:spPr>
            <a:xfrm>
              <a:off x="4679900" y="3645304"/>
              <a:ext cx="3625617" cy="2520000"/>
            </a:xfrm>
            <a:prstGeom prst="rect">
              <a:avLst/>
            </a:prstGeom>
          </p:spPr>
        </p:pic>
        <p:pic>
          <p:nvPicPr>
            <p:cNvPr id="7" name="Immagine 6" descr="Immagine che contiene testo, diagramma, Carattere, linea&#10;&#10;Descrizione generata automaticamente">
              <a:extLst>
                <a:ext uri="{FF2B5EF4-FFF2-40B4-BE49-F238E27FC236}">
                  <a16:creationId xmlns:a16="http://schemas.microsoft.com/office/drawing/2014/main" id="{77A09B52-C89A-0617-FF6D-35DFEC52C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613849" y="3645304"/>
              <a:ext cx="3625617" cy="2520000"/>
            </a:xfrm>
            <a:prstGeom prst="rect">
              <a:avLst/>
            </a:prstGeom>
          </p:spPr>
        </p:pic>
        <p:pic>
          <p:nvPicPr>
            <p:cNvPr id="9" name="Immagine 8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0C4189F8-11FD-12FA-543F-B2E04342E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4679901" y="1123075"/>
              <a:ext cx="3625617" cy="2520000"/>
            </a:xfrm>
            <a:prstGeom prst="rect">
              <a:avLst/>
            </a:prstGeom>
          </p:spPr>
        </p:pic>
        <p:pic>
          <p:nvPicPr>
            <p:cNvPr id="11" name="Immagine 10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689B1D43-5B6C-5A7D-274F-3311417E7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08"/>
            <a:stretch/>
          </p:blipFill>
          <p:spPr>
            <a:xfrm>
              <a:off x="644714" y="1097492"/>
              <a:ext cx="3563888" cy="2520000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linea, schermata, Carattere&#10;&#10;Descrizione generata automaticamente">
            <a:extLst>
              <a:ext uri="{FF2B5EF4-FFF2-40B4-BE49-F238E27FC236}">
                <a16:creationId xmlns:a16="http://schemas.microsoft.com/office/drawing/2014/main" id="{1E9CFBA1-16E1-3359-3E0A-565DFF6011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5" t="38008" r="1964" b="32010"/>
          <a:stretch/>
        </p:blipFill>
        <p:spPr>
          <a:xfrm>
            <a:off x="7870779" y="2900131"/>
            <a:ext cx="1216397" cy="10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44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31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C046C28-26E7-E97C-3BE4-504207D45114}"/>
              </a:ext>
            </a:extLst>
          </p:cNvPr>
          <p:cNvGrpSpPr/>
          <p:nvPr/>
        </p:nvGrpSpPr>
        <p:grpSpPr>
          <a:xfrm>
            <a:off x="447549" y="1556792"/>
            <a:ext cx="7334502" cy="4435575"/>
            <a:chOff x="447549" y="1370041"/>
            <a:chExt cx="7334502" cy="443557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69B44ACA-1991-AA3F-BF71-87D0A6892AF4}"/>
                </a:ext>
              </a:extLst>
            </p:cNvPr>
            <p:cNvGrpSpPr/>
            <p:nvPr/>
          </p:nvGrpSpPr>
          <p:grpSpPr>
            <a:xfrm>
              <a:off x="447549" y="1370041"/>
              <a:ext cx="1712474" cy="2106883"/>
              <a:chOff x="1219200" y="1575504"/>
              <a:chExt cx="1548930" cy="1904018"/>
            </a:xfrm>
          </p:grpSpPr>
          <p:pic>
            <p:nvPicPr>
              <p:cNvPr id="5" name="Immagine 4" descr="Immagine che contiene disegno, schizzo, arte, Arte bambini&#10;&#10;Descrizione generata automaticamente">
                <a:extLst>
                  <a:ext uri="{FF2B5EF4-FFF2-40B4-BE49-F238E27FC236}">
                    <a16:creationId xmlns:a16="http://schemas.microsoft.com/office/drawing/2014/main" id="{F93AF7F6-CF26-C68F-86B0-8042548D0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1" y="1575504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F4E321-54DF-6F83-8B2A-94889C6EC46B}"/>
                  </a:ext>
                </a:extLst>
              </p:cNvPr>
              <p:cNvSpPr txBox="1"/>
              <p:nvPr/>
            </p:nvSpPr>
            <p:spPr>
              <a:xfrm>
                <a:off x="1219200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Ground truth</a:t>
                </a:r>
              </a:p>
            </p:txBody>
          </p: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F88B8F67-1402-C483-45B2-ACEB47845426}"/>
                </a:ext>
              </a:extLst>
            </p:cNvPr>
            <p:cNvGrpSpPr/>
            <p:nvPr/>
          </p:nvGrpSpPr>
          <p:grpSpPr>
            <a:xfrm>
              <a:off x="3278634" y="1372596"/>
              <a:ext cx="1725924" cy="2104328"/>
              <a:chOff x="3779912" y="1577813"/>
              <a:chExt cx="1561096" cy="1901709"/>
            </a:xfrm>
          </p:grpSpPr>
          <p:pic>
            <p:nvPicPr>
              <p:cNvPr id="13" name="Immagine 12" descr="Immagine che contiene disegno, cartone animato, arte&#10;&#10;Descrizione generata automaticamente">
                <a:extLst>
                  <a:ext uri="{FF2B5EF4-FFF2-40B4-BE49-F238E27FC236}">
                    <a16:creationId xmlns:a16="http://schemas.microsoft.com/office/drawing/2014/main" id="{02B01CA7-BEC7-D0A5-A4F1-A2452518C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1577813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505AD18-3944-0867-BB60-26EB13EA0C1D}"/>
                  </a:ext>
                </a:extLst>
              </p:cNvPr>
              <p:cNvSpPr txBox="1"/>
              <p:nvPr/>
            </p:nvSpPr>
            <p:spPr>
              <a:xfrm>
                <a:off x="3779912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 err="1">
                    <a:solidFill>
                      <a:srgbClr val="000000"/>
                    </a:solidFill>
                  </a:rPr>
                  <a:t>SegResNet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A9E5F67D-BEAD-3B1A-A918-1318D44958E2}"/>
                </a:ext>
              </a:extLst>
            </p:cNvPr>
            <p:cNvGrpSpPr/>
            <p:nvPr/>
          </p:nvGrpSpPr>
          <p:grpSpPr>
            <a:xfrm>
              <a:off x="6065018" y="1372596"/>
              <a:ext cx="1712473" cy="2070271"/>
              <a:chOff x="6300192" y="1577813"/>
              <a:chExt cx="1548929" cy="1870932"/>
            </a:xfrm>
          </p:grpSpPr>
          <p:pic>
            <p:nvPicPr>
              <p:cNvPr id="15" name="Immagine 14" descr="Immagine che contiene disegno, cartone animato, cerchio, schizzo&#10;&#10;Descrizione generata automaticamente">
                <a:extLst>
                  <a:ext uri="{FF2B5EF4-FFF2-40B4-BE49-F238E27FC236}">
                    <a16:creationId xmlns:a16="http://schemas.microsoft.com/office/drawing/2014/main" id="{5B96C763-2C4E-D30D-2D95-4DDFA0CD9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0192" y="1577813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1411DAB-9670-A961-A0F6-4C6B3875FF52}"/>
                  </a:ext>
                </a:extLst>
              </p:cNvPr>
              <p:cNvSpPr txBox="1"/>
              <p:nvPr/>
            </p:nvSpPr>
            <p:spPr>
              <a:xfrm>
                <a:off x="6300192" y="3140968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SegResNet</a:t>
                </a:r>
                <a:r>
                  <a:rPr lang="it-IT" sz="1400" dirty="0">
                    <a:solidFill>
                      <a:srgbClr val="000000"/>
                    </a:solidFill>
                  </a:rPr>
                  <a:t>-VAE</a:t>
                </a:r>
                <a:endParaRPr lang="it-IT" sz="15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8" name="Gruppo 12287">
              <a:extLst>
                <a:ext uri="{FF2B5EF4-FFF2-40B4-BE49-F238E27FC236}">
                  <a16:creationId xmlns:a16="http://schemas.microsoft.com/office/drawing/2014/main" id="{12A52888-02DC-B484-25E7-A64DCBF4FFD0}"/>
                </a:ext>
              </a:extLst>
            </p:cNvPr>
            <p:cNvGrpSpPr/>
            <p:nvPr/>
          </p:nvGrpSpPr>
          <p:grpSpPr>
            <a:xfrm>
              <a:off x="447549" y="3717032"/>
              <a:ext cx="1716531" cy="2088584"/>
              <a:chOff x="1219200" y="3968305"/>
              <a:chExt cx="1552600" cy="1887481"/>
            </a:xfrm>
          </p:grpSpPr>
          <p:pic>
            <p:nvPicPr>
              <p:cNvPr id="17" name="Immagine 16" descr="Immagine che contiene disegno, schizzo, arte&#10;&#10;Descrizione generata automaticamente">
                <a:extLst>
                  <a:ext uri="{FF2B5EF4-FFF2-40B4-BE49-F238E27FC236}">
                    <a16:creationId xmlns:a16="http://schemas.microsoft.com/office/drawing/2014/main" id="{84562B16-15C4-FD5D-FEC2-CF0C00DA8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3ECB45C6-F4BD-2931-7E70-6076D6D2F7E8}"/>
                  </a:ext>
                </a:extLst>
              </p:cNvPr>
              <p:cNvSpPr txBox="1"/>
              <p:nvPr/>
            </p:nvSpPr>
            <p:spPr>
              <a:xfrm>
                <a:off x="1222871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SwinUNETR</a:t>
                </a:r>
              </a:p>
            </p:txBody>
          </p:sp>
        </p:grpSp>
        <p:grpSp>
          <p:nvGrpSpPr>
            <p:cNvPr id="12297" name="Gruppo 12296">
              <a:extLst>
                <a:ext uri="{FF2B5EF4-FFF2-40B4-BE49-F238E27FC236}">
                  <a16:creationId xmlns:a16="http://schemas.microsoft.com/office/drawing/2014/main" id="{2CC448C4-F074-26BB-54F4-5CFD4131D8F6}"/>
                </a:ext>
              </a:extLst>
            </p:cNvPr>
            <p:cNvGrpSpPr/>
            <p:nvPr/>
          </p:nvGrpSpPr>
          <p:grpSpPr>
            <a:xfrm>
              <a:off x="6066857" y="3717032"/>
              <a:ext cx="1715194" cy="2054528"/>
              <a:chOff x="6301856" y="3968305"/>
              <a:chExt cx="1551390" cy="1856704"/>
            </a:xfrm>
          </p:grpSpPr>
          <p:pic>
            <p:nvPicPr>
              <p:cNvPr id="19" name="Immagine 18" descr="Immagine che contiene disegno, schizzo, cerchio, cartone animato&#10;&#10;Descrizione generata automaticamente">
                <a:extLst>
                  <a:ext uri="{FF2B5EF4-FFF2-40B4-BE49-F238E27FC236}">
                    <a16:creationId xmlns:a16="http://schemas.microsoft.com/office/drawing/2014/main" id="{9E4F02DD-5B77-74C0-8AB6-44580BC19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856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50306787-6758-84C5-2C1A-C4ED1D455F6B}"/>
                  </a:ext>
                </a:extLst>
              </p:cNvPr>
              <p:cNvSpPr txBox="1"/>
              <p:nvPr/>
            </p:nvSpPr>
            <p:spPr>
              <a:xfrm>
                <a:off x="6304317" y="5517232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nnAttention</a:t>
                </a:r>
                <a:r>
                  <a:rPr lang="it-IT" sz="1400" dirty="0">
                    <a:solidFill>
                      <a:srgbClr val="000000"/>
                    </a:solidFill>
                  </a:rPr>
                  <a:t> </a:t>
                </a:r>
                <a:r>
                  <a:rPr lang="it-IT" sz="1400" dirty="0" err="1">
                    <a:solidFill>
                      <a:srgbClr val="000000"/>
                    </a:solidFill>
                  </a:rPr>
                  <a:t>UNet</a:t>
                </a:r>
                <a:endParaRPr lang="it-IT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9" name="Gruppo 12288">
              <a:extLst>
                <a:ext uri="{FF2B5EF4-FFF2-40B4-BE49-F238E27FC236}">
                  <a16:creationId xmlns:a16="http://schemas.microsoft.com/office/drawing/2014/main" id="{F7C658B6-0E77-31E9-C516-56B67D1BC60B}"/>
                </a:ext>
              </a:extLst>
            </p:cNvPr>
            <p:cNvGrpSpPr/>
            <p:nvPr/>
          </p:nvGrpSpPr>
          <p:grpSpPr>
            <a:xfrm>
              <a:off x="3278634" y="3717032"/>
              <a:ext cx="1725924" cy="2088584"/>
              <a:chOff x="3779912" y="3968305"/>
              <a:chExt cx="1561096" cy="1887481"/>
            </a:xfrm>
          </p:grpSpPr>
          <p:pic>
            <p:nvPicPr>
              <p:cNvPr id="11" name="Immagine 10" descr="Immagine che contiene disegno, schizzo, cartone animato, cerchio&#10;&#10;Descrizione generata automaticamente">
                <a:extLst>
                  <a:ext uri="{FF2B5EF4-FFF2-40B4-BE49-F238E27FC236}">
                    <a16:creationId xmlns:a16="http://schemas.microsoft.com/office/drawing/2014/main" id="{AFEC151D-E214-6AFC-9268-3FE0BFE2C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3968305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7B7F1AAE-D06F-EC8A-B8B2-58A1C60916B8}"/>
                  </a:ext>
                </a:extLst>
              </p:cNvPr>
              <p:cNvSpPr txBox="1"/>
              <p:nvPr/>
            </p:nvSpPr>
            <p:spPr>
              <a:xfrm>
                <a:off x="3779912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Attention </a:t>
                </a:r>
                <a:r>
                  <a:rPr lang="it-IT" sz="1600" dirty="0" err="1">
                    <a:solidFill>
                      <a:srgbClr val="000000"/>
                    </a:solidFill>
                  </a:rPr>
                  <a:t>UNet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634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32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AF4E321-54DF-6F83-8B2A-94889C6EC46B}"/>
              </a:ext>
            </a:extLst>
          </p:cNvPr>
          <p:cNvSpPr txBox="1"/>
          <p:nvPr/>
        </p:nvSpPr>
        <p:spPr>
          <a:xfrm>
            <a:off x="447549" y="3289050"/>
            <a:ext cx="1712473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Ground truth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505AD18-3944-0867-BB60-26EB13EA0C1D}"/>
              </a:ext>
            </a:extLst>
          </p:cNvPr>
          <p:cNvSpPr txBox="1"/>
          <p:nvPr/>
        </p:nvSpPr>
        <p:spPr>
          <a:xfrm>
            <a:off x="3278634" y="3289050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SegResNet</a:t>
            </a:r>
            <a:endParaRPr lang="it-IT" sz="1600" dirty="0">
              <a:solidFill>
                <a:srgbClr val="000000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1411DAB-9670-A961-A0F6-4C6B3875FF52}"/>
              </a:ext>
            </a:extLst>
          </p:cNvPr>
          <p:cNvSpPr txBox="1"/>
          <p:nvPr/>
        </p:nvSpPr>
        <p:spPr>
          <a:xfrm>
            <a:off x="6065018" y="3289049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SegResNet</a:t>
            </a:r>
            <a:r>
              <a:rPr lang="it-IT" sz="1400" dirty="0">
                <a:solidFill>
                  <a:srgbClr val="000000"/>
                </a:solidFill>
              </a:rPr>
              <a:t>-VAE</a:t>
            </a:r>
            <a:endParaRPr lang="it-IT" sz="1500" dirty="0">
              <a:solidFill>
                <a:srgbClr val="000000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ECB45C6-F4BD-2931-7E70-6076D6D2F7E8}"/>
              </a:ext>
            </a:extLst>
          </p:cNvPr>
          <p:cNvSpPr txBox="1"/>
          <p:nvPr/>
        </p:nvSpPr>
        <p:spPr>
          <a:xfrm>
            <a:off x="451608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SwinUNETR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0306787-6758-84C5-2C1A-C4ED1D455F6B}"/>
              </a:ext>
            </a:extLst>
          </p:cNvPr>
          <p:cNvSpPr txBox="1"/>
          <p:nvPr/>
        </p:nvSpPr>
        <p:spPr>
          <a:xfrm>
            <a:off x="6069578" y="5617742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nnAttention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UNet</a:t>
            </a:r>
            <a:endParaRPr lang="it-IT" sz="1400" dirty="0">
              <a:solidFill>
                <a:srgbClr val="000000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B7F1AAE-D06F-EC8A-B8B2-58A1C60916B8}"/>
              </a:ext>
            </a:extLst>
          </p:cNvPr>
          <p:cNvSpPr txBox="1"/>
          <p:nvPr/>
        </p:nvSpPr>
        <p:spPr>
          <a:xfrm>
            <a:off x="3278634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Attention </a:t>
            </a:r>
            <a:r>
              <a:rPr lang="it-IT" sz="1600" dirty="0" err="1">
                <a:solidFill>
                  <a:srgbClr val="000000"/>
                </a:solidFill>
              </a:rPr>
              <a:t>UNet</a:t>
            </a:r>
            <a:endParaRPr lang="it-IT" sz="1600" dirty="0">
              <a:solidFill>
                <a:srgbClr val="000000"/>
              </a:solidFill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  <p:pic>
        <p:nvPicPr>
          <p:cNvPr id="9" name="Immagine 8" descr="Immagine che contiene schizzo, mappa, disegno, arte&#10;&#10;Descrizione generata automaticamente">
            <a:extLst>
              <a:ext uri="{FF2B5EF4-FFF2-40B4-BE49-F238E27FC236}">
                <a16:creationId xmlns:a16="http://schemas.microsoft.com/office/drawing/2014/main" id="{76672567-6102-2F29-61F0-45675839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1" y="1560830"/>
            <a:ext cx="1709921" cy="1709921"/>
          </a:xfrm>
          <a:prstGeom prst="rect">
            <a:avLst/>
          </a:prstGeom>
        </p:spPr>
      </p:pic>
      <p:pic>
        <p:nvPicPr>
          <p:cNvPr id="12" name="Immagine 11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FD8207C-C389-80FB-04DD-644C930DD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1557524"/>
            <a:ext cx="1710000" cy="1710000"/>
          </a:xfrm>
          <a:prstGeom prst="rect">
            <a:avLst/>
          </a:prstGeom>
        </p:spPr>
      </p:pic>
      <p:pic>
        <p:nvPicPr>
          <p:cNvPr id="16" name="Immagine 15" descr="Immagine che contiene schizzo, arte&#10;&#10;Descrizione generata automaticamente">
            <a:extLst>
              <a:ext uri="{FF2B5EF4-FFF2-40B4-BE49-F238E27FC236}">
                <a16:creationId xmlns:a16="http://schemas.microsoft.com/office/drawing/2014/main" id="{3515362D-3FA8-6429-E740-4D4FD49B6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38" y="1557524"/>
            <a:ext cx="1709921" cy="1709921"/>
          </a:xfrm>
          <a:prstGeom prst="rect">
            <a:avLst/>
          </a:prstGeom>
        </p:spPr>
      </p:pic>
      <p:pic>
        <p:nvPicPr>
          <p:cNvPr id="20" name="Immagine 19" descr="Immagine che contiene disegno, schizzo, arte&#10;&#10;Descrizione generata automaticamente">
            <a:extLst>
              <a:ext uri="{FF2B5EF4-FFF2-40B4-BE49-F238E27FC236}">
                <a16:creationId xmlns:a16="http://schemas.microsoft.com/office/drawing/2014/main" id="{451F9FE1-94AB-982D-839D-4728C8AACB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75" y="3915233"/>
            <a:ext cx="1710000" cy="1710000"/>
          </a:xfrm>
          <a:prstGeom prst="rect">
            <a:avLst/>
          </a:prstGeom>
        </p:spPr>
      </p:pic>
      <p:pic>
        <p:nvPicPr>
          <p:cNvPr id="26" name="Immagine 25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4C72614-DD46-7B3A-2B98-3BDAE1FD6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48" y="3915233"/>
            <a:ext cx="1710000" cy="1710000"/>
          </a:xfrm>
          <a:prstGeom prst="rect">
            <a:avLst/>
          </a:prstGeom>
        </p:spPr>
      </p:pic>
      <p:pic>
        <p:nvPicPr>
          <p:cNvPr id="12298" name="Immagine 12297" descr="Immagine che contiene disegno, schizzo, cerchio, cartone animato&#10;&#10;Descrizione generata automaticamente">
            <a:extLst>
              <a:ext uri="{FF2B5EF4-FFF2-40B4-BE49-F238E27FC236}">
                <a16:creationId xmlns:a16="http://schemas.microsoft.com/office/drawing/2014/main" id="{7BFDF29D-CAC9-7359-5B1B-5480761D57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3915233"/>
            <a:ext cx="1710000" cy="17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36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33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Review</a:t>
            </a:r>
          </a:p>
        </p:txBody>
      </p:sp>
      <p:sp>
        <p:nvSpPr>
          <p:cNvPr id="14342" name="Text Box 5">
            <a:extLst>
              <a:ext uri="{FF2B5EF4-FFF2-40B4-BE49-F238E27FC236}">
                <a16:creationId xmlns:a16="http://schemas.microsoft.com/office/drawing/2014/main" id="{AC4A8204-7080-943B-0EB0-4CACC43AC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rgbClr val="000000"/>
                </a:solidFill>
              </a:rPr>
              <a:t>Selezionare per scrivere o eliminare il sottotitolo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olo 1">
            <a:extLst>
              <a:ext uri="{FF2B5EF4-FFF2-40B4-BE49-F238E27FC236}">
                <a16:creationId xmlns:a16="http://schemas.microsoft.com/office/drawing/2014/main" id="{F89A1DC9-32AC-0408-A5DC-3C63A8911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Thanks for the Attention</a:t>
            </a:r>
          </a:p>
        </p:txBody>
      </p:sp>
      <p:sp>
        <p:nvSpPr>
          <p:cNvPr id="15363" name="Segnaposto data 3">
            <a:extLst>
              <a:ext uri="{FF2B5EF4-FFF2-40B4-BE49-F238E27FC236}">
                <a16:creationId xmlns:a16="http://schemas.microsoft.com/office/drawing/2014/main" id="{22A169C9-90C6-47F1-AE7A-862A336BF20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BA15356-ED8F-4F24-B378-AB8A159B9FFC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15364" name="Segnaposto piè di pagina 4">
            <a:extLst>
              <a:ext uri="{FF2B5EF4-FFF2-40B4-BE49-F238E27FC236}">
                <a16:creationId xmlns:a16="http://schemas.microsoft.com/office/drawing/2014/main" id="{D799EBD2-833D-41BB-8144-AD90D72A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5365" name="Segnaposto numero diapositiva 5">
            <a:extLst>
              <a:ext uri="{FF2B5EF4-FFF2-40B4-BE49-F238E27FC236}">
                <a16:creationId xmlns:a16="http://schemas.microsoft.com/office/drawing/2014/main" id="{F73CC722-6CE0-2F8E-E583-5B26C844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F544ACD-400E-42E7-80A3-F35D04085BFA}" type="slidenum">
              <a:rPr lang="it-IT" altLang="it-IT" sz="1100" smtClean="0"/>
              <a:pPr/>
              <a:t>34</a:t>
            </a:fld>
            <a:endParaRPr lang="it-IT" altLang="it-IT"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4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6" name="Immagine 5" descr="Immagine che contiene animale domestico, mammifero, cane&#10;&#10;Descrizione generata automaticamente">
            <a:extLst>
              <a:ext uri="{FF2B5EF4-FFF2-40B4-BE49-F238E27FC236}">
                <a16:creationId xmlns:a16="http://schemas.microsoft.com/office/drawing/2014/main" id="{8F2D04FD-215D-24C5-AF1F-E155CEC94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0" y="1719000"/>
            <a:ext cx="8167159" cy="3420000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49521D1A-78C4-96FB-47C8-F92EE436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rgbClr val="000000"/>
                </a:solidFill>
              </a:rPr>
              <a:t>Semantic </a:t>
            </a:r>
            <a:r>
              <a:rPr lang="it-IT" altLang="it-IT" sz="2200" dirty="0" err="1">
                <a:solidFill>
                  <a:srgbClr val="000000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50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4F36F-2BF3-72E2-4F0D-054BD3F9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</a:t>
            </a:r>
            <a:endParaRPr lang="en-GB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AD0AAE-B01C-6342-9FD1-2F36A0CA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CB9F71-799B-4712-BD0D-27E1A9B5A7E3}" type="datetime1">
              <a:rPr lang="it-IT" altLang="it-IT" smtClean="0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B497813-FBEF-3CC6-EF19-5CE1A8F4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0CD6F9-C68C-BF08-F0EC-DE55FC03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lo 3D 12" descr="Lucchetto aperto 2">
                <a:extLst>
                  <a:ext uri="{FF2B5EF4-FFF2-40B4-BE49-F238E27FC236}">
                    <a16:creationId xmlns:a16="http://schemas.microsoft.com/office/drawing/2014/main" id="{3BB79F3D-0928-5923-F264-E4CEFFA2C4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847804"/>
                  </p:ext>
                </p:extLst>
              </p:nvPr>
            </p:nvGraphicFramePr>
            <p:xfrm>
              <a:off x="3264668" y="1412776"/>
              <a:ext cx="3323556" cy="33426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23556" cy="3342602"/>
                    </a:xfrm>
                    <a:prstGeom prst="rect">
                      <a:avLst/>
                    </a:prstGeom>
                  </am3d:spPr>
                  <am3d:camera>
                    <am3d:pos x="0" y="0" z="646973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8571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14000" ay="20310000" az="2097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6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lo 3D 12" descr="Lucchetto aperto 2">
                <a:extLst>
                  <a:ext uri="{FF2B5EF4-FFF2-40B4-BE49-F238E27FC236}">
                    <a16:creationId xmlns:a16="http://schemas.microsoft.com/office/drawing/2014/main" id="{3BB79F3D-0928-5923-F264-E4CEFFA2C4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4668" y="1412776"/>
                <a:ext cx="3323556" cy="3342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7666185"/>
                  </p:ext>
                </p:extLst>
              </p:nvPr>
            </p:nvGraphicFramePr>
            <p:xfrm>
              <a:off x="4043898" y="3303992"/>
              <a:ext cx="978406" cy="257328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78406" cy="2573280"/>
                    </a:xfrm>
                    <a:prstGeom prst="rect">
                      <a:avLst/>
                    </a:prstGeom>
                  </am3d:spPr>
                  <am3d:camera>
                    <am3d:pos x="0" y="0" z="51792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1239" d="1000000"/>
                    <am3d:preTrans dx="19072" dy="-81797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719075" ay="-1421103" az="521636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83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3898" y="3303992"/>
                <a:ext cx="978406" cy="25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3246675"/>
                  </p:ext>
                </p:extLst>
              </p:nvPr>
            </p:nvGraphicFramePr>
            <p:xfrm>
              <a:off x="3419872" y="1463782"/>
              <a:ext cx="2226457" cy="329211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226457" cy="3292113"/>
                    </a:xfrm>
                    <a:prstGeom prst="rect">
                      <a:avLst/>
                    </a:prstGeom>
                  </am3d:spPr>
                  <am3d:camera>
                    <am3d:pos x="0" y="0" z="576620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8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12827" ay="-1292925" az="-63279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342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9872" y="1463782"/>
                <a:ext cx="2226457" cy="32921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4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mph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6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DEEEBADD-55D8-5C2E-62B9-B94445C86BCD}"/>
              </a:ext>
            </a:extLst>
          </p:cNvPr>
          <p:cNvGrpSpPr/>
          <p:nvPr/>
        </p:nvGrpSpPr>
        <p:grpSpPr>
          <a:xfrm>
            <a:off x="745156" y="332656"/>
            <a:ext cx="7713044" cy="2457564"/>
            <a:chOff x="745156" y="332656"/>
            <a:chExt cx="7713044" cy="2457564"/>
          </a:xfrm>
        </p:grpSpPr>
        <p:pic>
          <p:nvPicPr>
            <p:cNvPr id="16" name="Immagine 15" descr="Immagine che contiene diagramma, Piano, linea, testo&#10;&#10;Descrizione generata automaticamente">
              <a:extLst>
                <a:ext uri="{FF2B5EF4-FFF2-40B4-BE49-F238E27FC236}">
                  <a16:creationId xmlns:a16="http://schemas.microsoft.com/office/drawing/2014/main" id="{1F6BD621-18B3-7157-A6E9-D1FCB9D76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56" y="332656"/>
              <a:ext cx="7713044" cy="2084932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54FA5A25-8A2C-6D07-F75B-F2BA89AF5303}"/>
                </a:ext>
              </a:extLst>
            </p:cNvPr>
            <p:cNvSpPr txBox="1"/>
            <p:nvPr/>
          </p:nvSpPr>
          <p:spPr>
            <a:xfrm>
              <a:off x="2658641" y="2420888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4311397-9AEF-8348-0DD0-9E8D721A857C}"/>
              </a:ext>
            </a:extLst>
          </p:cNvPr>
          <p:cNvGrpSpPr/>
          <p:nvPr/>
        </p:nvGrpSpPr>
        <p:grpSpPr>
          <a:xfrm>
            <a:off x="2039516" y="2862461"/>
            <a:ext cx="5394920" cy="3158422"/>
            <a:chOff x="2039516" y="2862461"/>
            <a:chExt cx="5394920" cy="3158422"/>
          </a:xfrm>
        </p:grpSpPr>
        <p:pic>
          <p:nvPicPr>
            <p:cNvPr id="22" name="Immagine 21" descr="Immagine che contiene testo, grafica, diagramma, Elementi grafici&#10;&#10;Descrizione generata automaticamente">
              <a:extLst>
                <a:ext uri="{FF2B5EF4-FFF2-40B4-BE49-F238E27FC236}">
                  <a16:creationId xmlns:a16="http://schemas.microsoft.com/office/drawing/2014/main" id="{93DBD6ED-F1C6-40CB-EDEE-65F80F57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516" y="2862461"/>
              <a:ext cx="5394920" cy="279861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859A803-F8AE-0032-044B-CE0AC5962614}"/>
                </a:ext>
              </a:extLst>
            </p:cNvPr>
            <p:cNvSpPr txBox="1"/>
            <p:nvPr/>
          </p:nvSpPr>
          <p:spPr>
            <a:xfrm>
              <a:off x="2259806" y="5651551"/>
              <a:ext cx="4110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Fully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31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7</a:t>
            </a:fld>
            <a:endParaRPr lang="it-IT" altLang="it-IT" sz="1100"/>
          </a:p>
        </p:txBody>
      </p:sp>
      <p:pic>
        <p:nvPicPr>
          <p:cNvPr id="9" name="Immagine 8" descr="Immagine che contiene testo, cane, mammifero&#10;&#10;Descrizione generata automaticamente">
            <a:extLst>
              <a:ext uri="{FF2B5EF4-FFF2-40B4-BE49-F238E27FC236}">
                <a16:creationId xmlns:a16="http://schemas.microsoft.com/office/drawing/2014/main" id="{0265528E-E5CC-6CAB-53BB-C1A545F30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07" y="404664"/>
            <a:ext cx="2511826" cy="5400000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A7F57E1C-877F-2E3A-5E6B-EA7608A93A8D}"/>
              </a:ext>
            </a:extLst>
          </p:cNvPr>
          <p:cNvGrpSpPr/>
          <p:nvPr/>
        </p:nvGrpSpPr>
        <p:grpSpPr>
          <a:xfrm>
            <a:off x="373391" y="360280"/>
            <a:ext cx="3779911" cy="5415809"/>
            <a:chOff x="373391" y="360280"/>
            <a:chExt cx="3779911" cy="5415809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131D468B-680A-6828-C931-0E06936EB191}"/>
                </a:ext>
              </a:extLst>
            </p:cNvPr>
            <p:cNvGrpSpPr/>
            <p:nvPr/>
          </p:nvGrpSpPr>
          <p:grpSpPr>
            <a:xfrm>
              <a:off x="1334401" y="1388165"/>
              <a:ext cx="1857893" cy="4387924"/>
              <a:chOff x="1100864" y="-402882"/>
              <a:chExt cx="2512800" cy="6178574"/>
            </a:xfrm>
          </p:grpSpPr>
          <p:pic>
            <p:nvPicPr>
              <p:cNvPr id="2" name="Immagine 1" descr="Immagine che contiene testo, schermata, Carattere, numero&#10;&#10;Descrizione generata automaticamente">
                <a:extLst>
                  <a:ext uri="{FF2B5EF4-FFF2-40B4-BE49-F238E27FC236}">
                    <a16:creationId xmlns:a16="http://schemas.microsoft.com/office/drawing/2014/main" id="{396C06EB-5246-F277-49C6-1C2963465C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399"/>
              <a:stretch/>
            </p:blipFill>
            <p:spPr>
              <a:xfrm>
                <a:off x="1100864" y="-402882"/>
                <a:ext cx="2512800" cy="4730427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diagramma, linea, Diagramma, schermata&#10;&#10;Descrizione generata automaticamente">
                <a:extLst>
                  <a:ext uri="{FF2B5EF4-FFF2-40B4-BE49-F238E27FC236}">
                    <a16:creationId xmlns:a16="http://schemas.microsoft.com/office/drawing/2014/main" id="{21C41D01-68B8-26F5-6ADD-633CD94D8E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9" t="12384" r="11823" b="19298"/>
              <a:stretch/>
            </p:blipFill>
            <p:spPr>
              <a:xfrm>
                <a:off x="1691680" y="4335532"/>
                <a:ext cx="1331168" cy="1440160"/>
              </a:xfrm>
              <a:prstGeom prst="rect">
                <a:avLst/>
              </a:prstGeom>
              <a:ln w="19050" cap="sq">
                <a:solidFill>
                  <a:srgbClr val="000000"/>
                </a:solidFill>
                <a:prstDash val="solid"/>
                <a:miter lim="800000"/>
              </a:ln>
              <a:effectLst/>
            </p:spPr>
          </p:pic>
        </p:grp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B2547AF2-FD49-C388-BB1E-35EA78CAD87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32000" y="1340768"/>
              <a:ext cx="0" cy="18000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9" name="Immagine 18" descr="Immagine che contiene linea, Rettangolo, schermata, design&#10;&#10;Descrizione generata automaticamente">
              <a:extLst>
                <a:ext uri="{FF2B5EF4-FFF2-40B4-BE49-F238E27FC236}">
                  <a16:creationId xmlns:a16="http://schemas.microsoft.com/office/drawing/2014/main" id="{12FB36F4-C0A2-0D38-DFF3-096545DA8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91" y="360280"/>
              <a:ext cx="3779911" cy="956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0132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b="0" dirty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3" name="Immagine 12" descr="Immagine che contiene testo, schermata, Viso umano&#10;&#10;Descrizione generata automaticamente">
            <a:extLst>
              <a:ext uri="{FF2B5EF4-FFF2-40B4-BE49-F238E27FC236}">
                <a16:creationId xmlns:a16="http://schemas.microsoft.com/office/drawing/2014/main" id="{6D39DCF3-0AEA-CF9A-484D-0DA758BAF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25" y="856354"/>
            <a:ext cx="7042950" cy="267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61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3EBA2311-3CE6-7770-72DE-105604B812CA}"/>
              </a:ext>
            </a:extLst>
          </p:cNvPr>
          <p:cNvGrpSpPr>
            <a:grpSpLocks noChangeAspect="1"/>
          </p:cNvGrpSpPr>
          <p:nvPr/>
        </p:nvGrpSpPr>
        <p:grpSpPr>
          <a:xfrm>
            <a:off x="395625" y="2060848"/>
            <a:ext cx="8352749" cy="3528392"/>
            <a:chOff x="899592" y="2277974"/>
            <a:chExt cx="7848872" cy="3315543"/>
          </a:xfrm>
        </p:grpSpPr>
        <p:pic>
          <p:nvPicPr>
            <p:cNvPr id="3" name="Immagine 2" descr="Immagine che contiene mammifero, gatto, Baffi, Gatti di taglia piccola e media&#10;&#10;Descrizione generata automaticamente">
              <a:extLst>
                <a:ext uri="{FF2B5EF4-FFF2-40B4-BE49-F238E27FC236}">
                  <a16:creationId xmlns:a16="http://schemas.microsoft.com/office/drawing/2014/main" id="{200A8BD9-4538-3964-3ACA-3E9ADAD20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"/>
            <a:stretch/>
          </p:blipFill>
          <p:spPr>
            <a:xfrm>
              <a:off x="899592" y="2277974"/>
              <a:ext cx="3418991" cy="2302052"/>
            </a:xfrm>
            <a:prstGeom prst="rect">
              <a:avLst/>
            </a:prstGeom>
          </p:spPr>
        </p:pic>
        <p:pic>
          <p:nvPicPr>
            <p:cNvPr id="5" name="Immagine 4" descr="Immagine che contiene mammifero, Baffi, Felidae, bianco e nero&#10;&#10;Descrizione generata automaticamente">
              <a:extLst>
                <a:ext uri="{FF2B5EF4-FFF2-40B4-BE49-F238E27FC236}">
                  <a16:creationId xmlns:a16="http://schemas.microsoft.com/office/drawing/2014/main" id="{D991C3AB-1C63-D985-EACA-11BA8820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9960" y="2277974"/>
              <a:ext cx="3408504" cy="2275831"/>
            </a:xfrm>
            <a:prstGeom prst="rect">
              <a:avLst/>
            </a:prstGeom>
          </p:spPr>
        </p:pic>
        <p:pic>
          <p:nvPicPr>
            <p:cNvPr id="17" name="Immagine 16" descr="Immagine che contiene nero, oscurità, bianco e nero&#10;&#10;Descrizione generata automaticamente">
              <a:extLst>
                <a:ext uri="{FF2B5EF4-FFF2-40B4-BE49-F238E27FC236}">
                  <a16:creationId xmlns:a16="http://schemas.microsoft.com/office/drawing/2014/main" id="{28DCB92C-5900-1EA6-ED1D-BC7E09807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904" y="3789040"/>
              <a:ext cx="1769018" cy="1804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5560609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2953</TotalTime>
  <Words>654</Words>
  <Application>Microsoft Office PowerPoint</Application>
  <PresentationFormat>Presentazione su schermo (4:3)</PresentationFormat>
  <Paragraphs>200</Paragraphs>
  <Slides>34</Slides>
  <Notes>28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36" baseType="lpstr">
      <vt:lpstr>Arial</vt:lpstr>
      <vt:lpstr>la sapienza</vt:lpstr>
      <vt:lpstr>nnAttention U-net for Brain Tumor Segmentation</vt:lpstr>
      <vt:lpstr>Introduction</vt:lpstr>
      <vt:lpstr>Computer Vision</vt:lpstr>
      <vt:lpstr>Presentazione standard di PowerPoint</vt:lpstr>
      <vt:lpstr>Key Concepts</vt:lpstr>
      <vt:lpstr>Presentazione standard di PowerPoint</vt:lpstr>
      <vt:lpstr>Presentazione standard di PowerPoint</vt:lpstr>
      <vt:lpstr>Convolution</vt:lpstr>
      <vt:lpstr>Convolution</vt:lpstr>
      <vt:lpstr>Attention</vt:lpstr>
      <vt:lpstr>Presentazione standard di PowerPoint</vt:lpstr>
      <vt:lpstr>The problem</vt:lpstr>
      <vt:lpstr>Presentazione standard di PowerPoint</vt:lpstr>
      <vt:lpstr>Literature Overview</vt:lpstr>
      <vt:lpstr>SegResNet</vt:lpstr>
      <vt:lpstr>Shifted Windows Transformer</vt:lpstr>
      <vt:lpstr>Shifted Window Mechanism</vt:lpstr>
      <vt:lpstr>Presentazione standard di PowerPoint</vt:lpstr>
      <vt:lpstr>Literature Review</vt:lpstr>
      <vt:lpstr>SwinUNETR Transformer</vt:lpstr>
      <vt:lpstr>Attention U-Net</vt:lpstr>
      <vt:lpstr>Presentazione standard di PowerPoint</vt:lpstr>
      <vt:lpstr>Presentazione standard di PowerPoint</vt:lpstr>
      <vt:lpstr>nnAttention U-Net</vt:lpstr>
      <vt:lpstr>Methodology</vt:lpstr>
      <vt:lpstr>Methodology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Review</vt:lpstr>
      <vt:lpstr>Thanks for the Attention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mattia capparella</cp:lastModifiedBy>
  <cp:revision>62</cp:revision>
  <dcterms:created xsi:type="dcterms:W3CDTF">2006-11-20T16:13:10Z</dcterms:created>
  <dcterms:modified xsi:type="dcterms:W3CDTF">2023-05-17T10:09:22Z</dcterms:modified>
  <cp:category/>
</cp:coreProperties>
</file>